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54"/>
  </p:notesMasterIdLst>
  <p:sldIdLst>
    <p:sldId id="256" r:id="rId2"/>
    <p:sldId id="288" r:id="rId3"/>
    <p:sldId id="335" r:id="rId4"/>
    <p:sldId id="289" r:id="rId5"/>
    <p:sldId id="292" r:id="rId6"/>
    <p:sldId id="293" r:id="rId7"/>
    <p:sldId id="295" r:id="rId8"/>
    <p:sldId id="296" r:id="rId9"/>
    <p:sldId id="299" r:id="rId10"/>
    <p:sldId id="301" r:id="rId11"/>
    <p:sldId id="300" r:id="rId12"/>
    <p:sldId id="259" r:id="rId13"/>
    <p:sldId id="322" r:id="rId14"/>
    <p:sldId id="302" r:id="rId15"/>
    <p:sldId id="323" r:id="rId16"/>
    <p:sldId id="324" r:id="rId17"/>
    <p:sldId id="326" r:id="rId18"/>
    <p:sldId id="325" r:id="rId19"/>
    <p:sldId id="327" r:id="rId20"/>
    <p:sldId id="303" r:id="rId21"/>
    <p:sldId id="284" r:id="rId22"/>
    <p:sldId id="279" r:id="rId23"/>
    <p:sldId id="282" r:id="rId24"/>
    <p:sldId id="277" r:id="rId25"/>
    <p:sldId id="285" r:id="rId26"/>
    <p:sldId id="290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91" r:id="rId35"/>
    <p:sldId id="305" r:id="rId36"/>
    <p:sldId id="307" r:id="rId37"/>
    <p:sldId id="310" r:id="rId38"/>
    <p:sldId id="308" r:id="rId39"/>
    <p:sldId id="311" r:id="rId40"/>
    <p:sldId id="309" r:id="rId41"/>
    <p:sldId id="312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1" r:id="rId51"/>
    <p:sldId id="336" r:id="rId52"/>
    <p:sldId id="275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FAFD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1EBED-1A39-4726-9EEB-E271CCE68226}" type="datetimeFigureOut">
              <a:rPr lang="pt-BR"/>
              <a:t>11/03/2024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5D566-36E6-450D-A42F-04F537FDE04E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57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é </a:t>
            </a:r>
            <a:r>
              <a:rPr lang="en-US" dirty="0" err="1">
                <a:cs typeface="Calibri"/>
              </a:rPr>
              <a:t>afinal</a:t>
            </a:r>
            <a:r>
              <a:rPr lang="en-US" dirty="0">
                <a:cs typeface="Calibri"/>
              </a:rPr>
              <a:t> Deep Learning?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8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61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05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78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36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3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16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2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0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63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35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final do slide) E para o </a:t>
            </a:r>
            <a:r>
              <a:rPr lang="en-US" dirty="0" err="1">
                <a:cs typeface="Calibri"/>
              </a:rPr>
              <a:t>quê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tecnologia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</a:t>
            </a:r>
            <a:r>
              <a:rPr lang="en-US" dirty="0">
                <a:cs typeface="Calibri"/>
              </a:rPr>
              <a:t> ser </a:t>
            </a:r>
            <a:r>
              <a:rPr lang="en-US" dirty="0" err="1">
                <a:cs typeface="Calibri"/>
              </a:rPr>
              <a:t>empregada</a:t>
            </a:r>
            <a:r>
              <a:rPr lang="en-US" dirty="0">
                <a:cs typeface="Calibri"/>
              </a:rPr>
              <a:t>? </a:t>
            </a:r>
            <a:r>
              <a:rPr lang="en-US" dirty="0" err="1">
                <a:cs typeface="Calibri"/>
              </a:rPr>
              <a:t>Você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poderia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alguns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exemplos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5D566-36E6-450D-A42F-04F537FDE04E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13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4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6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8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March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March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79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dan_Gomez" TargetMode="External"/><Relationship Id="rId2" Type="http://schemas.openxmlformats.org/officeDocument/2006/relationships/hyperlink" Target="https://en.wikipedia.org/wiki/Ashish_Vaswani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proceedings.neurips.cc/paper/2017/file/3f5ee243547dee91fbd053c1c4a845aa-Paper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Digital_object_identifier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www.worldcat.org/issn/1469-1825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t.wikipedia.org/wiki/International_Standard_Serial_Number" TargetMode="External"/><Relationship Id="rId5" Type="http://schemas.openxmlformats.org/officeDocument/2006/relationships/hyperlink" Target="https://www.cambridge.org/core/journals/behavioral-and-brain-sciences/article/minds-brains-and-programs/DC644B47A4299C637C89772FACC2706A" TargetMode="External"/><Relationship Id="rId4" Type="http://schemas.openxmlformats.org/officeDocument/2006/relationships/image" Target="../media/image38.jpeg"/><Relationship Id="rId9" Type="http://schemas.openxmlformats.org/officeDocument/2006/relationships/hyperlink" Target="https://dx.doi.org/10.1017%2FS0140525X0000575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hat.openai.com/gpts" TargetMode="External"/><Relationship Id="rId4" Type="http://schemas.openxmlformats.org/officeDocument/2006/relationships/hyperlink" Target="https://huggingface.c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thispersondoesnotexis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blog.research.google/2018/11/open-sourcing-bert-state-of-art-pr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index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Close-up of blackboard with smudged chalk">
            <a:extLst>
              <a:ext uri="{FF2B5EF4-FFF2-40B4-BE49-F238E27FC236}">
                <a16:creationId xmlns:a16="http://schemas.microsoft.com/office/drawing/2014/main" id="{895A8A74-6EB5-4C78-A8D4-580DD29E9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73" r="-2" b="26827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de-DE" sz="3600">
                <a:solidFill>
                  <a:schemeClr val="bg1"/>
                </a:solidFill>
                <a:cs typeface="Calibri Light"/>
              </a:rPr>
              <a:t>IA generativa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vert="horz" lIns="0" tIns="0" rIns="0" bIns="0" rtlCol="0">
            <a:normAutofit/>
          </a:bodyPr>
          <a:lstStyle/>
          <a:p>
            <a:pPr algn="l"/>
            <a:r>
              <a:rPr lang="de-DE" sz="2000">
                <a:solidFill>
                  <a:schemeClr val="bg1"/>
                </a:solidFill>
              </a:rPr>
              <a:t>Fundamentos, usos y riesgos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09A17-EEAB-9AC3-5AAF-2F790FC8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42" y="676744"/>
            <a:ext cx="4930214" cy="30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5" y="2858158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Cómo funcionan: 
Neurona artificial</a:t>
            </a:r>
            <a:endParaRPr lang="pt-BR" dirty="0"/>
          </a:p>
        </p:txBody>
      </p:sp>
      <p:pic>
        <p:nvPicPr>
          <p:cNvPr id="9" name="Imagem 5" descr="Diagrama&#10;&#10;Descrição gerada automaticamente">
            <a:extLst>
              <a:ext uri="{FF2B5EF4-FFF2-40B4-BE49-F238E27FC236}">
                <a16:creationId xmlns:a16="http://schemas.microsoft.com/office/drawing/2014/main" id="{7F69ACC3-48F7-1501-F14B-AD4E6FF8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77" y="2047486"/>
            <a:ext cx="5450498" cy="32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Cómo funcionan:
Aprendizaje en red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5EFC-5064-7659-C32B-347EB19BD271}"/>
              </a:ext>
            </a:extLst>
          </p:cNvPr>
          <p:cNvSpPr txBox="1"/>
          <p:nvPr/>
        </p:nvSpPr>
        <p:spPr>
          <a:xfrm>
            <a:off x="7901463" y="3476699"/>
            <a:ext cx="3754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https://playground.tensorflow.org/</a:t>
            </a:r>
            <a:r>
              <a:rPr lang="pt-BR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39F3F-23F3-AD50-E38F-D29BC05E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1" y="1669832"/>
            <a:ext cx="6702818" cy="43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B50A094-52C1-47D4-94BC-2A83B9D30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737978"/>
            <a:ext cx="4936042" cy="3959352"/>
          </a:xfrm>
        </p:spPr>
      </p:pic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0" y="3009602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Cómo funcionan:
Clasificación y regresión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2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5587891-9BC8-476B-A00E-580BD042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813" y="2984926"/>
            <a:ext cx="4892722" cy="160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Clasificación</a:t>
            </a:r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8F1B48-12C3-83C4-82C4-CB116D2B6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5" y="3996518"/>
            <a:ext cx="3146262" cy="21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6524B-B61C-2AF5-359E-6B69F26A9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31" y="3996308"/>
            <a:ext cx="2660345" cy="1930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F8D58-130F-48ED-6BF8-7FC878B1C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87" y="1520018"/>
            <a:ext cx="2647950" cy="2476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8160F-98B0-3BB7-BC6B-980259E62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31" y="1996268"/>
            <a:ext cx="2647950" cy="152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2B2382-2D7D-90CB-84BF-E769C8B6142B}"/>
              </a:ext>
            </a:extLst>
          </p:cNvPr>
          <p:cNvSpPr/>
          <p:nvPr/>
        </p:nvSpPr>
        <p:spPr>
          <a:xfrm>
            <a:off x="904992" y="2673927"/>
            <a:ext cx="1671953" cy="1875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96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clasificación</a:t>
            </a:r>
            <a:endParaRPr lang="pt-BR" dirty="0"/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58F907E7-59B2-EE2E-498D-4E9CE4BA4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9374" y="3561450"/>
            <a:ext cx="4495959" cy="2522579"/>
          </a:xfrm>
          <a:prstGeom prst="rect">
            <a:avLst/>
          </a:prstGeom>
        </p:spPr>
      </p:pic>
      <p:pic>
        <p:nvPicPr>
          <p:cNvPr id="8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978A34C-F913-0CFA-0BF6-6CCB6820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49" y="1677511"/>
            <a:ext cx="4892722" cy="1608583"/>
          </a:xfrm>
          <a:prstGeom prst="rect">
            <a:avLst/>
          </a:prstGeom>
        </p:spPr>
      </p:pic>
      <p:pic>
        <p:nvPicPr>
          <p:cNvPr id="9" name="Imagem 4" descr="Forma, Seta&#10;&#10;Descrição gerada automaticamente">
            <a:extLst>
              <a:ext uri="{FF2B5EF4-FFF2-40B4-BE49-F238E27FC236}">
                <a16:creationId xmlns:a16="http://schemas.microsoft.com/office/drawing/2014/main" id="{0DF7B4E0-B259-DC8E-4734-1ED4D88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492" y="1642465"/>
            <a:ext cx="1392499" cy="13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2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Representación</a:t>
            </a:r>
            <a:r>
              <a:rPr lang="pt-BR" dirty="0"/>
              <a:t> de textos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555B4-D272-65FD-5559-CC702476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" y="1657102"/>
            <a:ext cx="12136544" cy="3543795"/>
          </a:xfrm>
          <a:prstGeom prst="rect">
            <a:avLst/>
          </a:prstGeom>
        </p:spPr>
      </p:pic>
      <p:pic>
        <p:nvPicPr>
          <p:cNvPr id="11" name="Picture 2" descr="Cosine distance as vector distance function for k-means - Stack Overflow">
            <a:extLst>
              <a:ext uri="{FF2B5EF4-FFF2-40B4-BE49-F238E27FC236}">
                <a16:creationId xmlns:a16="http://schemas.microsoft.com/office/drawing/2014/main" id="{42A7847E-2B61-A428-2F78-55F83D44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64" y="5040925"/>
            <a:ext cx="3990809" cy="79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AD446-7891-DE34-71E8-38B07EBD0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5339" y="1422807"/>
            <a:ext cx="3146480" cy="1878496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4684EF-A74D-4B5E-71EA-3D3B14F12756}"/>
              </a:ext>
            </a:extLst>
          </p:cNvPr>
          <p:cNvSpPr txBox="1"/>
          <p:nvPr/>
        </p:nvSpPr>
        <p:spPr>
          <a:xfrm>
            <a:off x="2931156" y="1187904"/>
            <a:ext cx="75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B3F4F-E045-533C-2620-855D71A500C6}"/>
              </a:ext>
            </a:extLst>
          </p:cNvPr>
          <p:cNvSpPr txBox="1"/>
          <p:nvPr/>
        </p:nvSpPr>
        <p:spPr>
          <a:xfrm>
            <a:off x="9001502" y="1152942"/>
            <a:ext cx="75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TF IDF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428D5D-A6F1-9AF0-86B8-8A82488820FF}"/>
              </a:ext>
            </a:extLst>
          </p:cNvPr>
          <p:cNvSpPr/>
          <p:nvPr/>
        </p:nvSpPr>
        <p:spPr>
          <a:xfrm>
            <a:off x="698515" y="3780057"/>
            <a:ext cx="5397485" cy="1725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AC71E-B365-3C02-FF03-B4130B0D1D0E}"/>
              </a:ext>
            </a:extLst>
          </p:cNvPr>
          <p:cNvSpPr/>
          <p:nvPr/>
        </p:nvSpPr>
        <p:spPr>
          <a:xfrm>
            <a:off x="6679836" y="3780057"/>
            <a:ext cx="5397485" cy="1725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75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Representación</a:t>
            </a:r>
            <a:r>
              <a:rPr lang="pt-BR" dirty="0"/>
              <a:t> de textos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EDDFA-AF32-1CC5-9123-57E99CB4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69" y="1238306"/>
            <a:ext cx="7356861" cy="3394207"/>
          </a:xfrm>
          <a:prstGeom prst="rect">
            <a:avLst/>
          </a:prstGeom>
        </p:spPr>
      </p:pic>
      <p:pic>
        <p:nvPicPr>
          <p:cNvPr id="4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6743BCF-7793-3936-0A46-2EB84ED3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51" y="4877752"/>
            <a:ext cx="3944495" cy="1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Representación</a:t>
            </a:r>
            <a:r>
              <a:rPr lang="pt-BR" dirty="0"/>
              <a:t> de </a:t>
            </a:r>
            <a:r>
              <a:rPr lang="pt-BR" dirty="0" err="1"/>
              <a:t>imágenes</a:t>
            </a:r>
            <a:endParaRPr lang="pt-BR" dirty="0"/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4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6743BCF-7793-3936-0A46-2EB84ED3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51" y="4877752"/>
            <a:ext cx="3944495" cy="1296834"/>
          </a:xfrm>
          <a:prstGeom prst="rect">
            <a:avLst/>
          </a:prstGeom>
        </p:spPr>
      </p:pic>
      <p:pic>
        <p:nvPicPr>
          <p:cNvPr id="5" name="Google Shape;145;p20">
            <a:extLst>
              <a:ext uri="{FF2B5EF4-FFF2-40B4-BE49-F238E27FC236}">
                <a16:creationId xmlns:a16="http://schemas.microsoft.com/office/drawing/2014/main" id="{197E1789-AAA8-E3C0-F7CA-A12A35B117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947" y="1077013"/>
            <a:ext cx="5608020" cy="38007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704A8E-AAA5-AB4D-03CC-E86997BBF4E6}"/>
              </a:ext>
            </a:extLst>
          </p:cNvPr>
          <p:cNvSpPr/>
          <p:nvPr/>
        </p:nvSpPr>
        <p:spPr>
          <a:xfrm rot="5400000">
            <a:off x="5139461" y="3085473"/>
            <a:ext cx="3208463" cy="37609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Classification of Unlabeled Images | by Vikas Kumar Ojha | Geek Culture |  Medium">
            <a:extLst>
              <a:ext uri="{FF2B5EF4-FFF2-40B4-BE49-F238E27FC236}">
                <a16:creationId xmlns:a16="http://schemas.microsoft.com/office/drawing/2014/main" id="{BFE24969-BFC5-E480-E959-72740E70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3" y="1980248"/>
            <a:ext cx="5195069" cy="23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4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Word </a:t>
            </a:r>
            <a:r>
              <a:rPr lang="pt-BR" dirty="0" err="1"/>
              <a:t>Embedding</a:t>
            </a:r>
            <a:r>
              <a:rPr lang="pt-BR" dirty="0"/>
              <a:t> </a:t>
            </a:r>
          </a:p>
          <a:p>
            <a:r>
              <a:rPr lang="pt-BR" dirty="0"/>
              <a:t>(2013, Tomas </a:t>
            </a:r>
            <a:r>
              <a:rPr lang="pt-BR" dirty="0" err="1"/>
              <a:t>Mikolov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Google)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CD8AD-1076-D7AF-B918-D6F470C3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44" y="1801747"/>
            <a:ext cx="8251791" cy="4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4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CNN </a:t>
            </a:r>
            <a:r>
              <a:rPr lang="pt-BR" dirty="0" err="1"/>
              <a:t>Convolutional</a:t>
            </a:r>
            <a:r>
              <a:rPr lang="pt-BR" dirty="0"/>
              <a:t> networks</a:t>
            </a:r>
          </a:p>
          <a:p>
            <a:r>
              <a:rPr lang="pt-BR" dirty="0"/>
              <a:t>(1998, </a:t>
            </a:r>
            <a:r>
              <a:rPr lang="pt-BR" dirty="0" err="1"/>
              <a:t>Lecun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bell </a:t>
            </a:r>
            <a:r>
              <a:rPr lang="pt-BR" dirty="0" err="1"/>
              <a:t>labs</a:t>
            </a:r>
            <a:r>
              <a:rPr lang="pt-B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FBC2-7970-E408-4425-0D8C1D3EF231}"/>
              </a:ext>
            </a:extLst>
          </p:cNvPr>
          <p:cNvSpPr txBox="1"/>
          <p:nvPr/>
        </p:nvSpPr>
        <p:spPr>
          <a:xfrm>
            <a:off x="7500730" y="6419826"/>
            <a:ext cx="5367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Landauer "Introduction to Latent Semantic Analysis"</a:t>
            </a:r>
          </a:p>
        </p:txBody>
      </p:sp>
      <p:pic>
        <p:nvPicPr>
          <p:cNvPr id="3" name="Google Shape;233;p28" descr="Exercise Classification with Machine Learning (Part II) | by Trevor  Phillips | Towards Data Science">
            <a:extLst>
              <a:ext uri="{FF2B5EF4-FFF2-40B4-BE49-F238E27FC236}">
                <a16:creationId xmlns:a16="http://schemas.microsoft.com/office/drawing/2014/main" id="{B36488FB-CB46-8D09-5F76-BA30A00B05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5" y="1283108"/>
            <a:ext cx="3605688" cy="278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75153-7462-6CAD-FC9A-C36EDD873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375" y="2946142"/>
            <a:ext cx="9601200" cy="36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573D-4A2B-3D6F-3AD6-413F417C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5" y="1643913"/>
            <a:ext cx="11103973" cy="39593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800" b="1" dirty="0"/>
              <a:t>Sandra Suárez Quintero: </a:t>
            </a:r>
            <a:r>
              <a:rPr lang="es-ES" sz="2800" dirty="0"/>
              <a:t>En relación a los riesgos que presenta la IA generativa, ¿qué lineamientos se sugieren para el desarrollo de un marco regulatorio que regule su creación a través de ella?</a:t>
            </a:r>
          </a:p>
          <a:p>
            <a:pPr marL="0" indent="0">
              <a:buNone/>
            </a:pPr>
            <a:r>
              <a:rPr lang="es-ES" sz="2800" b="1" dirty="0"/>
              <a:t>Un generalista: 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> * Transparencia	* Gobernanza y supervisión           *  Protección de datos y privacidad</a:t>
            </a:r>
          </a:p>
          <a:p>
            <a:pPr marL="0" indent="0">
              <a:buNone/>
            </a:pPr>
            <a:endParaRPr lang="es-E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800" b="1" dirty="0">
                <a:solidFill>
                  <a:schemeClr val="accent3">
                    <a:lumMod val="75000"/>
                  </a:schemeClr>
                </a:solidFill>
              </a:rPr>
              <a:t>Sin embargo, existen enormes barreras y desafíos que son inherentes a la tecnología y solo una mejor comprensión de esta tecnología puede permitir que un mayor número de personas, la sociedad civil y los gobiernos trabajen en colaboración para reducir los riesgos potenciales sin impedir los beneficios que la IA generativa puede aportar.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empezar</a:t>
            </a:r>
          </a:p>
        </p:txBody>
      </p:sp>
    </p:spTree>
    <p:extLst>
      <p:ext uri="{BB962C8B-B14F-4D97-AF65-F5344CB8AC3E}">
        <p14:creationId xmlns:p14="http://schemas.microsoft.com/office/powerpoint/2010/main" val="361218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3C5-5F82-FAAC-E0E4-7E839C4DA30E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clasificación</a:t>
            </a:r>
            <a:endParaRPr lang="pt-BR" dirty="0"/>
          </a:p>
        </p:txBody>
      </p:sp>
      <p:pic>
        <p:nvPicPr>
          <p:cNvPr id="5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CB31072-28D0-7959-DC66-0C52188F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7" y="2750820"/>
            <a:ext cx="4094672" cy="1356359"/>
          </a:xfrm>
          <a:prstGeom prst="rect">
            <a:avLst/>
          </a:prstGeom>
        </p:spPr>
      </p:pic>
      <p:pic>
        <p:nvPicPr>
          <p:cNvPr id="7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AE6CE37F-F332-5F09-80D5-0A5598A7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02" y="1422807"/>
            <a:ext cx="5259733" cy="35044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3CD1F4-FC84-4CEC-87FD-D21BABEA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328" y="5221334"/>
            <a:ext cx="2743200" cy="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8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/>
              <a:t>contexto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78289" y="2351800"/>
            <a:ext cx="11235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Las representaciones previamente entrenadas pueden ser contextuales o sin contexto.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Las plantillas sin contexto, como word2vec, generan una representación incrustada de una sola palabra. Por ejemplo, la palabra </a:t>
            </a:r>
            <a:r>
              <a:rPr lang="es-ES" sz="24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"banco" 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tendría la misma representación sin contexto que "</a:t>
            </a:r>
            <a:r>
              <a:rPr lang="es-ES" sz="2400" b="1" dirty="0">
                <a:solidFill>
                  <a:srgbClr val="0D0D0D"/>
                </a:solidFill>
                <a:cs typeface="Arial" panose="020B0604020202020204" pitchFamily="34" charset="0"/>
              </a:rPr>
              <a:t>Inicié sesión en mi cuenta bancaria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" y "</a:t>
            </a:r>
            <a:r>
              <a:rPr lang="es-ES" sz="2400" b="1" dirty="0">
                <a:solidFill>
                  <a:srgbClr val="0D0D0D"/>
                </a:solidFill>
                <a:cs typeface="Arial" panose="020B0604020202020204" pitchFamily="34" charset="0"/>
              </a:rPr>
              <a:t>Estaba sentado en el asiento trasero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". (SORRY, ERROR FOR SPANISH)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Los modelos contextuales generan una representación de cada palabra basada en las otras palabras de la oración.</a:t>
            </a:r>
            <a:endParaRPr lang="pt-BR" sz="2400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6B57-4EB4-6AC3-6947-C0F9FA48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03" y="884569"/>
            <a:ext cx="5382376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/>
              <a:t>Transformers</a:t>
            </a:r>
            <a:br>
              <a:rPr lang="pt-BR" dirty="0"/>
            </a:br>
            <a:r>
              <a:rPr lang="pt-BR" dirty="0"/>
              <a:t>2017 Google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85523" y="1611013"/>
            <a:ext cx="68019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2" tooltip="Ashish Vaswani"/>
              </a:rPr>
              <a:t>Vaswani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2" tooltip="Ashish Vaswani"/>
              </a:rPr>
              <a:t>,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2" tooltip="Ashish Vaswani"/>
              </a:rPr>
              <a:t>Ashish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Shazeer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Noam;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Parmar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Niki;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Uszkoreit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Jakob; Jones,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Llion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3" tooltip="Aidan Gomez"/>
              </a:rPr>
              <a:t>Gomez, Aidan 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Kaiser,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Łukasz</a:t>
            </a:r>
            <a:r>
              <a:rPr lang="pt-BR" b="0" i="0" dirty="0">
                <a:solidFill>
                  <a:srgbClr val="202122"/>
                </a:solidFill>
                <a:effectLst/>
              </a:rPr>
              <a:t>;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Polosukhin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,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Illia</a:t>
            </a:r>
            <a:r>
              <a:rPr lang="pt-BR" b="0" i="0" dirty="0">
                <a:solidFill>
                  <a:srgbClr val="202122"/>
                </a:solidFill>
                <a:effectLst/>
              </a:rPr>
              <a:t> (2017). 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"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Attention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is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All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you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 </a:t>
            </a:r>
            <a:r>
              <a:rPr lang="pt-BR" b="0" i="0" u="none" strike="noStrike" dirty="0" err="1">
                <a:solidFill>
                  <a:srgbClr val="3366CC"/>
                </a:solidFill>
                <a:effectLst/>
                <a:hlinkClick r:id="rId4"/>
              </a:rPr>
              <a:t>Need</a:t>
            </a:r>
            <a:r>
              <a:rPr lang="pt-BR" b="0" i="0" u="none" strike="noStrike" dirty="0">
                <a:solidFill>
                  <a:srgbClr val="3366CC"/>
                </a:solidFill>
                <a:effectLst/>
                <a:hlinkClick r:id="rId4"/>
              </a:rPr>
              <a:t>"</a:t>
            </a:r>
            <a:r>
              <a:rPr lang="pt-BR" b="0" i="0" dirty="0">
                <a:solidFill>
                  <a:srgbClr val="202122"/>
                </a:solidFill>
                <a:effectLst/>
              </a:rPr>
              <a:t> (PDF). 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Advances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in Neural 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Information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</a:t>
            </a:r>
            <a:r>
              <a:rPr lang="pt-BR" b="0" i="1" dirty="0" err="1">
                <a:solidFill>
                  <a:srgbClr val="202122"/>
                </a:solidFill>
                <a:effectLst/>
              </a:rPr>
              <a:t>Processing</a:t>
            </a:r>
            <a:r>
              <a:rPr lang="pt-BR" b="0" i="1" dirty="0">
                <a:solidFill>
                  <a:srgbClr val="202122"/>
                </a:solidFill>
                <a:effectLst/>
              </a:rPr>
              <a:t> Systems</a:t>
            </a:r>
            <a:r>
              <a:rPr lang="pt-BR" b="0" i="0" dirty="0">
                <a:solidFill>
                  <a:srgbClr val="202122"/>
                </a:solidFill>
                <a:effectLst/>
              </a:rPr>
              <a:t>. </a:t>
            </a:r>
            <a:r>
              <a:rPr lang="pt-BR" b="0" i="0" dirty="0" err="1">
                <a:solidFill>
                  <a:srgbClr val="202122"/>
                </a:solidFill>
                <a:effectLst/>
              </a:rPr>
              <a:t>Curran</a:t>
            </a:r>
            <a:r>
              <a:rPr lang="pt-BR" b="0" i="0" dirty="0">
                <a:solidFill>
                  <a:srgbClr val="202122"/>
                </a:solidFill>
                <a:effectLst/>
              </a:rPr>
              <a:t> Associates, Inc. </a:t>
            </a:r>
            <a:r>
              <a:rPr lang="pt-BR" b="1" i="0" dirty="0">
                <a:solidFill>
                  <a:srgbClr val="202122"/>
                </a:solidFill>
                <a:effectLst/>
              </a:rPr>
              <a:t>30</a:t>
            </a:r>
            <a:r>
              <a:rPr lang="pt-BR" b="0" i="0" dirty="0">
                <a:solidFill>
                  <a:srgbClr val="202122"/>
                </a:solidFill>
                <a:effectLst/>
              </a:rPr>
              <a:t>.</a:t>
            </a:r>
          </a:p>
          <a:p>
            <a:endParaRPr lang="pt-BR" sz="2400" dirty="0">
              <a:solidFill>
                <a:srgbClr val="202122"/>
              </a:solidFill>
            </a:endParaRPr>
          </a:p>
          <a:p>
            <a:r>
              <a:rPr lang="es-ES" sz="2400" b="1" dirty="0" err="1">
                <a:solidFill>
                  <a:schemeClr val="accent3">
                    <a:lumMod val="75000"/>
                  </a:schemeClr>
                </a:solidFill>
              </a:rPr>
              <a:t>Attention</a:t>
            </a:r>
            <a:r>
              <a:rPr lang="es-ES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3">
                    <a:lumMod val="75000"/>
                  </a:schemeClr>
                </a:solidFill>
              </a:rPr>
              <a:t>Engine</a:t>
            </a:r>
            <a:r>
              <a:rPr lang="es-ES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accent3">
                    <a:lumMod val="75000"/>
                  </a:schemeClr>
                </a:solidFill>
              </a:rPr>
              <a:t>(2014, 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</a:rPr>
              <a:t>Bahdanau</a:t>
            </a:r>
            <a:r>
              <a:rPr lang="es-ES" sz="2400" dirty="0">
                <a:solidFill>
                  <a:schemeClr val="accent3">
                    <a:lumMod val="75000"/>
                  </a:schemeClr>
                </a:solidFill>
              </a:rPr>
              <a:t>): una innovación central del modelo 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</a:rPr>
              <a:t>Transformer</a:t>
            </a:r>
            <a:r>
              <a:rPr lang="es-ES" sz="2400" dirty="0">
                <a:solidFill>
                  <a:schemeClr val="accent3">
                    <a:lumMod val="75000"/>
                  </a:schemeClr>
                </a:solidFill>
              </a:rPr>
              <a:t>, que permite que el decodificador se centre selectivamente en partes específicas de la secuencia de entrada y trabaje con secuencias de longitud variable.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FF2B8-F8E1-EEFB-C16F-600447725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693" y="432045"/>
            <a:ext cx="4601751" cy="56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pt-BR" dirty="0" err="1"/>
              <a:t>transformers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85523" y="1734603"/>
            <a:ext cx="7148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La arquitectura de </a:t>
            </a:r>
            <a:r>
              <a:rPr lang="es-ES" sz="2400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Transformer</a:t>
            </a:r>
            <a:r>
              <a:rPr lang="es-ES" sz="2400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domina casi todas las tareas de procesamiento de lenguaje natural.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Los modelos </a:t>
            </a:r>
            <a:r>
              <a:rPr lang="es-ES" sz="2400" dirty="0" err="1">
                <a:solidFill>
                  <a:srgbClr val="0D0D0D"/>
                </a:solidFill>
                <a:cs typeface="Arial" panose="020B0604020202020204" pitchFamily="34" charset="0"/>
              </a:rPr>
              <a:t>preentrenados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 como BERT, ELECTRA, </a:t>
            </a:r>
            <a:r>
              <a:rPr lang="es-ES" sz="2400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GPT-3, GPT-4, 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LLAMA, PALM son el enfoque estándar para las nuevas tareas en el procesamiento del lenguaje natural.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Los transformadores también se utilizan en visión artificial, </a:t>
            </a: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reconocimiento de voz, aprendizaje por refuerzo y redes neuronales de grafos.</a:t>
            </a:r>
            <a:endParaRPr lang="pt-BR" sz="2400" b="1" i="0" dirty="0">
              <a:solidFill>
                <a:srgbClr val="0D0D0D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42354-281B-2F14-EDA7-ACCC837543EB}"/>
              </a:ext>
            </a:extLst>
          </p:cNvPr>
          <p:cNvSpPr txBox="1"/>
          <p:nvPr/>
        </p:nvSpPr>
        <p:spPr>
          <a:xfrm>
            <a:off x="7107382" y="705177"/>
            <a:ext cx="5084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effectLst/>
              </a:rPr>
              <a:t>Bert (2018, </a:t>
            </a:r>
            <a:r>
              <a:rPr lang="pt-BR" sz="2400" b="1" i="0" dirty="0" err="1">
                <a:effectLst/>
              </a:rPr>
              <a:t>Bidirectional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Encoder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Representations</a:t>
            </a:r>
            <a:r>
              <a:rPr lang="pt-BR" sz="2400" b="1" i="0" dirty="0">
                <a:effectLst/>
              </a:rPr>
              <a:t> </a:t>
            </a:r>
            <a:r>
              <a:rPr lang="pt-BR" sz="2400" b="1" i="0" dirty="0" err="1">
                <a:effectLst/>
              </a:rPr>
              <a:t>from</a:t>
            </a:r>
            <a:r>
              <a:rPr lang="pt-BR" sz="2400" b="1" i="0" dirty="0">
                <a:effectLst/>
              </a:rPr>
              <a:t> Transformers)</a:t>
            </a:r>
          </a:p>
          <a:p>
            <a:pPr algn="ctr"/>
            <a:r>
              <a:rPr lang="pt-BR" sz="2400" b="1" i="0" dirty="0">
                <a:effectLst/>
              </a:rPr>
              <a:t>Google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B744-07A4-2F90-4E59-873C1D6F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4269" y="2350417"/>
            <a:ext cx="3795226" cy="2157165"/>
          </a:xfrm>
          <a:prstGeom prst="rect">
            <a:avLst/>
          </a:prstGeom>
          <a:noFill/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805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vendando a IA Generativa. Entenda o que essa tecnologia pode ...">
            <a:extLst>
              <a:ext uri="{FF2B5EF4-FFF2-40B4-BE49-F238E27FC236}">
                <a16:creationId xmlns:a16="http://schemas.microsoft.com/office/drawing/2014/main" id="{DA2C769D-ABB6-E7EC-DCF5-797633CB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5" y="1237815"/>
            <a:ext cx="6465957" cy="45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6E3B41-A190-FFBB-047F-F194CACC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285" y="4026311"/>
            <a:ext cx="2399510" cy="19866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3D6B19-A58F-FD39-AE32-D15C07D4389F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IA generativa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2519E-0660-604D-3C52-1C040F83F39F}"/>
              </a:ext>
            </a:extLst>
          </p:cNvPr>
          <p:cNvSpPr/>
          <p:nvPr/>
        </p:nvSpPr>
        <p:spPr>
          <a:xfrm>
            <a:off x="2285999" y="2639291"/>
            <a:ext cx="4294909" cy="7897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35129-803E-9D16-DEEE-39E418AA6872}"/>
              </a:ext>
            </a:extLst>
          </p:cNvPr>
          <p:cNvSpPr/>
          <p:nvPr/>
        </p:nvSpPr>
        <p:spPr>
          <a:xfrm>
            <a:off x="2285999" y="3429001"/>
            <a:ext cx="4294909" cy="59731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BB229-4FDB-BA20-F662-A3A64B42252A}"/>
              </a:ext>
            </a:extLst>
          </p:cNvPr>
          <p:cNvSpPr/>
          <p:nvPr/>
        </p:nvSpPr>
        <p:spPr>
          <a:xfrm>
            <a:off x="2285999" y="1258595"/>
            <a:ext cx="4294909" cy="92416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1ECB8-F0B0-1B81-F41D-75F527C7C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89" y="965350"/>
            <a:ext cx="2323172" cy="2837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2C352-9295-68CF-547C-6624F5FE6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62" y="619932"/>
            <a:ext cx="92405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es-ES"/>
              <a:t>El Test de Turing y el argumento del Cuarto Chino</a:t>
            </a:r>
            <a:endParaRPr lang="pt-BR" dirty="0"/>
          </a:p>
        </p:txBody>
      </p:sp>
      <p:pic>
        <p:nvPicPr>
          <p:cNvPr id="4098" name="Picture 2" descr="O quarto chinês: o que significa ter uma mente? | Filosofia na Escola">
            <a:extLst>
              <a:ext uri="{FF2B5EF4-FFF2-40B4-BE49-F238E27FC236}">
                <a16:creationId xmlns:a16="http://schemas.microsoft.com/office/drawing/2014/main" id="{5CD3C961-0DD9-9329-9CC9-F6DAB38E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17921"/>
            <a:ext cx="5214951" cy="28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heça a História da Inteligência Artificial do Início até o ChatGPT">
            <a:extLst>
              <a:ext uri="{FF2B5EF4-FFF2-40B4-BE49-F238E27FC236}">
                <a16:creationId xmlns:a16="http://schemas.microsoft.com/office/drawing/2014/main" id="{39EB4BA6-2102-AA97-DE77-94D05E1D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89" y="2470079"/>
            <a:ext cx="1648041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A dos anos 1960 supera ChatGPT em Teste de Turing">
            <a:extLst>
              <a:ext uri="{FF2B5EF4-FFF2-40B4-BE49-F238E27FC236}">
                <a16:creationId xmlns:a16="http://schemas.microsoft.com/office/drawing/2014/main" id="{0FB4AEB5-2D9A-B35C-752D-F5C0C5F6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43" y="4257311"/>
            <a:ext cx="831173" cy="55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1DEA0-73C1-17BE-B74F-1CB618DC48AA}"/>
              </a:ext>
            </a:extLst>
          </p:cNvPr>
          <p:cNvSpPr txBox="1"/>
          <p:nvPr/>
        </p:nvSpPr>
        <p:spPr>
          <a:xfrm>
            <a:off x="582505" y="5436636"/>
            <a:ext cx="11110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Searle, John R.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setembro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1980).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/>
              </a:rPr>
              <a:t>«Minds, brains, and programs»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Behavioral and Brain Sciences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inglês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(3): 417–424.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International Standard Serial Number"/>
              </a:rPr>
              <a:t>ISSN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/>
              </a:rPr>
              <a:t>1469-1825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Digital object identifier"/>
              </a:rPr>
              <a:t>doi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/>
              </a:rPr>
              <a:t>10.1017/S0140525X00005756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22DAD-F1EE-F68C-22B2-A5C8B51E2F80}"/>
              </a:ext>
            </a:extLst>
          </p:cNvPr>
          <p:cNvSpPr txBox="1"/>
          <p:nvPr/>
        </p:nvSpPr>
        <p:spPr>
          <a:xfrm>
            <a:off x="1734353" y="3762172"/>
            <a:ext cx="1467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Turing Test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8144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/>
              <a:t>SEGUNDA PARTE</a:t>
            </a:r>
          </a:p>
          <a:p>
            <a:pPr algn="ctr"/>
            <a:r>
              <a:rPr lang="es-ES" sz="2800" dirty="0"/>
              <a:t>
Usos y capacidades 
de la IA Generativa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2855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GENERATIVE</a:t>
            </a:r>
            <a:br>
              <a:rPr lang="pt-BR" dirty="0"/>
            </a:br>
            <a:r>
              <a:rPr lang="pt-BR" dirty="0"/>
              <a:t>MODELS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9E883D-3AAB-7CDA-202A-CF5A702A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04" y="327327"/>
            <a:ext cx="7554191" cy="57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5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crecimiento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A9EE24-CACC-447D-AD46-CEE93FDD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9" y="1619316"/>
            <a:ext cx="4709931" cy="21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01E9DA6-5201-9B1A-A394-91834125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4" y="188367"/>
            <a:ext cx="5167132" cy="636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B1C17-A768-D581-A094-2EFF3DF46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61" y="3934067"/>
            <a:ext cx="5017076" cy="23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7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Hype </a:t>
            </a:r>
            <a:r>
              <a:rPr lang="pt-BR" dirty="0" err="1"/>
              <a:t>cycle</a:t>
            </a:r>
            <a:endParaRPr lang="pt-BR" dirty="0"/>
          </a:p>
        </p:txBody>
      </p:sp>
      <p:pic>
        <p:nvPicPr>
          <p:cNvPr id="5" name="Picture 4" descr="A diagram of a cycle&#10;&#10;Description automatically generated">
            <a:extLst>
              <a:ext uri="{FF2B5EF4-FFF2-40B4-BE49-F238E27FC236}">
                <a16:creationId xmlns:a16="http://schemas.microsoft.com/office/drawing/2014/main" id="{8EAFA1E8-7AB3-B5FC-02B2-29B9DF431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40" y="1683392"/>
            <a:ext cx="5657060" cy="4282137"/>
          </a:xfrm>
          <a:prstGeom prst="rect">
            <a:avLst/>
          </a:prstGeom>
        </p:spPr>
      </p:pic>
      <p:pic>
        <p:nvPicPr>
          <p:cNvPr id="7" name="Picture 6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B457E9C-D903-B1A9-7798-6356655D6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33" y="188367"/>
            <a:ext cx="2537133" cy="17512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4EC9BC-2601-DF87-0944-CFB40E1CEE30}"/>
              </a:ext>
            </a:extLst>
          </p:cNvPr>
          <p:cNvSpPr/>
          <p:nvPr/>
        </p:nvSpPr>
        <p:spPr>
          <a:xfrm>
            <a:off x="5323966" y="2867891"/>
            <a:ext cx="443345" cy="44334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6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573D-4A2B-3D6F-3AD6-413F417C2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b="1" dirty="0"/>
              <a:t>PARTE I: </a:t>
            </a:r>
            <a:r>
              <a:rPr lang="es-ES" sz="2800" dirty="0"/>
              <a:t>Introducción a los modelos neuronales, de aprendizaje profundo y generativos
</a:t>
            </a:r>
            <a:r>
              <a:rPr lang="es-ES" sz="2800" b="1" dirty="0"/>
              <a:t>PARTE II: </a:t>
            </a:r>
            <a:r>
              <a:rPr lang="es-ES" sz="2800" dirty="0"/>
              <a:t>Usos y capacidades de la IA generativa
</a:t>
            </a:r>
            <a:r>
              <a:rPr lang="es-ES" sz="2800" b="1" dirty="0"/>
              <a:t>PARTE III: </a:t>
            </a:r>
            <a:r>
              <a:rPr lang="es-ES" sz="2800" dirty="0"/>
              <a:t>Riesgos y futuro de la tecnología</a:t>
            </a:r>
            <a:endParaRPr lang="pt-BR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Agenda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4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Capacidades y futuro</a:t>
            </a:r>
            <a:endParaRPr lang="pt-BR" dirty="0"/>
          </a:p>
        </p:txBody>
      </p:sp>
      <p:pic>
        <p:nvPicPr>
          <p:cNvPr id="9218" name="Picture 2" descr="Select Generative AI Use Cases By Industry">
            <a:extLst>
              <a:ext uri="{FF2B5EF4-FFF2-40B4-BE49-F238E27FC236}">
                <a16:creationId xmlns:a16="http://schemas.microsoft.com/office/drawing/2014/main" id="{B12F9B65-C32A-E43D-EF7E-36AC2568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21" y="1704695"/>
            <a:ext cx="4955458" cy="49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99" y="2096199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6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Capacidades y futuro</a:t>
            </a:r>
            <a:endParaRPr lang="pt-BR" dirty="0"/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16E7-BDAE-8D9F-D5BA-B27712007846}"/>
              </a:ext>
            </a:extLst>
          </p:cNvPr>
          <p:cNvSpPr txBox="1"/>
          <p:nvPr/>
        </p:nvSpPr>
        <p:spPr>
          <a:xfrm>
            <a:off x="5408971" y="1762086"/>
            <a:ext cx="60984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</a:rPr>
              <a:t>Marketing y medios de comunicación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Para 2025, el 30% de los mensajes de marketing saliente de las grandes organizaciones se generarán sintéticamente, frente a menos del 2% en 2022.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Para 2030, se estrenará una gran película taquillera con el 90% de la película generada por IA (desde texto hasta video), desde el 0% de ella en 2022.</a:t>
            </a:r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533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Capacidades e futuro</a:t>
            </a:r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16E7-BDAE-8D9F-D5BA-B27712007846}"/>
              </a:ext>
            </a:extLst>
          </p:cNvPr>
          <p:cNvSpPr txBox="1"/>
          <p:nvPr/>
        </p:nvSpPr>
        <p:spPr>
          <a:xfrm>
            <a:off x="4792717" y="1762086"/>
            <a:ext cx="67147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Inversiones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de IA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0" dirty="0">
                <a:solidFill>
                  <a:srgbClr val="000000"/>
                </a:solidFill>
                <a:effectLst/>
              </a:rPr>
              <a:t>No. 1: Generative AI </a:t>
            </a:r>
            <a:r>
              <a:rPr lang="es-ES" sz="2800" b="1" dirty="0">
                <a:solidFill>
                  <a:srgbClr val="000000"/>
                </a:solidFill>
              </a:rPr>
              <a:t>en el diseño de fármacos</a:t>
            </a:r>
            <a:endParaRPr lang="it-IT" sz="2800" b="1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b="1" i="0" dirty="0">
                <a:solidFill>
                  <a:srgbClr val="000000"/>
                </a:solidFill>
                <a:effectLst/>
              </a:rPr>
              <a:t>No. 2: Generative AI </a:t>
            </a:r>
            <a:r>
              <a:rPr lang="es-ES" sz="2800" b="1" dirty="0">
                <a:solidFill>
                  <a:srgbClr val="000000"/>
                </a:solidFill>
              </a:rPr>
              <a:t>en la ciencia de los materiales</a:t>
            </a:r>
            <a:endParaRPr lang="it-IT" sz="2800" b="1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3: Generative AI </a:t>
            </a:r>
            <a:r>
              <a:rPr lang="es-ES" sz="2400" dirty="0">
                <a:solidFill>
                  <a:srgbClr val="000000"/>
                </a:solidFill>
              </a:rPr>
              <a:t>en el diseño de chips</a:t>
            </a:r>
            <a:endParaRPr lang="it-IT" sz="24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000000"/>
                </a:solidFill>
                <a:effectLst/>
              </a:rPr>
              <a:t>No. 4: Generative </a:t>
            </a:r>
            <a:r>
              <a:rPr lang="it-IT" sz="2400" dirty="0">
                <a:solidFill>
                  <a:srgbClr val="000000"/>
                </a:solidFill>
              </a:rPr>
              <a:t>AI en datos sintéticos</a:t>
            </a:r>
            <a:endParaRPr lang="it-IT" sz="24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No. 5: </a:t>
            </a:r>
            <a:r>
              <a:rPr lang="en-US" sz="2400" dirty="0">
                <a:solidFill>
                  <a:srgbClr val="000000"/>
                </a:solidFill>
              </a:rPr>
              <a:t>Generative </a:t>
            </a:r>
            <a:r>
              <a:rPr lang="en-US" sz="2400" dirty="0" err="1">
                <a:solidFill>
                  <a:srgbClr val="000000"/>
                </a:solidFill>
              </a:rPr>
              <a:t>Diseño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piezas</a:t>
            </a:r>
            <a:endParaRPr lang="it-IT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393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/>
              <a:t>IA design...</a:t>
            </a:r>
          </a:p>
        </p:txBody>
      </p:sp>
      <p:pic>
        <p:nvPicPr>
          <p:cNvPr id="9220" name="Picture 4" descr="Impact Radar for Generative AI">
            <a:extLst>
              <a:ext uri="{FF2B5EF4-FFF2-40B4-BE49-F238E27FC236}">
                <a16:creationId xmlns:a16="http://schemas.microsoft.com/office/drawing/2014/main" id="{19F86EAC-0807-DC20-A287-06EEDF6E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38" y="2298474"/>
            <a:ext cx="3082207" cy="30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71EFEAD-35EB-7D95-1055-A6E288B2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14" y="3747987"/>
            <a:ext cx="3805085" cy="23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F1131-05BE-F812-A366-50581BB9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414" y="1678873"/>
            <a:ext cx="4053457" cy="18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/>
              <a:t>PARTE III</a:t>
            </a:r>
          </a:p>
          <a:p>
            <a:pPr algn="ctr"/>
            <a:r>
              <a:rPr lang="pt-BR" sz="2800" dirty="0"/>
              <a:t>
</a:t>
            </a:r>
            <a:r>
              <a:rPr lang="pt-BR" sz="2800" dirty="0" err="1"/>
              <a:t>Riesgos</a:t>
            </a:r>
            <a:r>
              <a:rPr lang="pt-BR" sz="2800" dirty="0"/>
              <a:t> tecnológicos</a:t>
            </a:r>
          </a:p>
        </p:txBody>
      </p:sp>
    </p:spTree>
    <p:extLst>
      <p:ext uri="{BB962C8B-B14F-4D97-AF65-F5344CB8AC3E}">
        <p14:creationId xmlns:p14="http://schemas.microsoft.com/office/powerpoint/2010/main" val="19240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es-ES"/>
              <a:t>¿Qué riesgos plantea la IA de frontera?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9138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Debemos comprender los riesgos asociados con la IA de frontera para acceder de manera segura y aprovechar las oportunidades y beneficios que brinda la tecnología.</a:t>
            </a:r>
          </a:p>
          <a:p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Riesgos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transversales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lvl="1"/>
            <a:r>
              <a:rPr lang="pt-BR" sz="2800" dirty="0"/>
              <a:t>	</a:t>
            </a:r>
            <a:r>
              <a:rPr lang="es-ES" sz="2400" i="1" dirty="0"/>
              <a:t>Condiciones técnicas y sociales que pueden agravar una serie de riesgos específicos</a:t>
            </a:r>
            <a:endParaRPr lang="pt-BR" sz="2400" b="0" i="1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Perjuicios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sociales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Abuso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r>
              <a:rPr lang="pt-BR" sz="2800" b="0" i="0" u="none" strike="noStrike" dirty="0">
                <a:effectLst/>
              </a:rPr>
              <a:t>•	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Pérdida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de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control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2244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Factores de riesgo transversales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7810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 difícil diseñar modelos de fronteras seguras en dominios abiertos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Evaluar la seguridad de los sistemas de IA de vanguardia es un reto abierto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Los sistemas de IA de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frontera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no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son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robustos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"Problema de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especificación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“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Las pruebas y evaluaciones de seguridad son ad hoc, sin normas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Los sistemas de IA de </a:t>
            </a:r>
            <a:r>
              <a:rPr lang="es-ES" sz="2800" dirty="0" err="1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Frontier</a:t>
            </a:r>
            <a:r>
              <a:rPr lang="es-ES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 son "cajas negras" para sus desarrolladores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594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Factores de riesgo transversales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0781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Los sistemas de IA de </a:t>
            </a:r>
            <a:r>
              <a:rPr lang="es-ES" sz="2800" dirty="0" err="1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Frontier</a:t>
            </a:r>
            <a:r>
              <a:rPr lang="es-ES" sz="2800" dirty="0">
                <a:solidFill>
                  <a:schemeClr val="accent3">
                    <a:lumMod val="75000"/>
                  </a:schemeClr>
                </a:solidFill>
                <a:latin typeface="GDS Transport"/>
              </a:rPr>
              <a:t> son "cajas negras" para sus desarrolladores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72AB6-5E0D-1A89-7EAF-E44748E0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055" y="3257664"/>
            <a:ext cx="3005696" cy="227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2B618-C8AF-0FF5-E1D3-E3914461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51" y="2957734"/>
            <a:ext cx="5738062" cy="31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13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Factores de riesgo transversales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1880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Puede ser difícil hacer un seguimiento de cómo se despliegan o utilizan los sistemas de IA de frontera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Importante para supervisar el uso indebido, detectar fallos de funcionamiento o establecer la responsabilidad por los daños causados, en parte, por los modelos de IA de frontera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Sistemas de código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abierto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, uso privado, API.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Problemas en varios puntos de la cadena</a:t>
            </a: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477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 err="1"/>
              <a:t>Factores</a:t>
            </a:r>
            <a:r>
              <a:rPr lang="pt-BR" dirty="0"/>
              <a:t> de </a:t>
            </a:r>
            <a:r>
              <a:rPr lang="pt-BR" dirty="0" err="1"/>
              <a:t>riesgo</a:t>
            </a:r>
            <a:r>
              <a:rPr lang="pt-BR" dirty="0"/>
              <a:t> </a:t>
            </a:r>
            <a:r>
              <a:rPr lang="pt-BR" dirty="0" err="1"/>
              <a:t>transversales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69" y="1863182"/>
            <a:ext cx="110745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Sistemas de código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abierto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, uso privado, API.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Problemas en varios puntos de la cadena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0C735-36BE-7A58-6246-9142E390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69" y="3191334"/>
            <a:ext cx="4318598" cy="24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1BCA9-9327-A6CC-D1B2-95A6A0BD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02" y="3145909"/>
            <a:ext cx="4318597" cy="244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5C823-9AB8-6910-4FA1-E692AE4CA92A}"/>
              </a:ext>
            </a:extLst>
          </p:cNvPr>
          <p:cNvSpPr txBox="1"/>
          <p:nvPr/>
        </p:nvSpPr>
        <p:spPr>
          <a:xfrm>
            <a:off x="1190171" y="5744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https://huggingface.co/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E32A5-E315-B7F3-E37A-D841F2B08B44}"/>
              </a:ext>
            </a:extLst>
          </p:cNvPr>
          <p:cNvSpPr txBox="1"/>
          <p:nvPr/>
        </p:nvSpPr>
        <p:spPr>
          <a:xfrm>
            <a:off x="6710669" y="5741183"/>
            <a:ext cx="365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https://chat.openai.com/gpts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37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705465" y="1928677"/>
            <a:ext cx="10781070" cy="19796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/>
              <a:t>PRIMERA PARTE</a:t>
            </a:r>
          </a:p>
          <a:p>
            <a:pPr algn="ctr"/>
            <a:r>
              <a:rPr lang="es-ES" sz="2800" dirty="0"/>
              <a:t>
Introducción a los modelos neuronales, de aprendizaje profundo y generativos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73314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Factores de riesgo transversales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563634"/>
            <a:ext cx="833137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Todavía no se han establecido normas de seguridad de la IA</a:t>
            </a:r>
            <a:r>
              <a:rPr lang="pt-BR" sz="2800" b="0" i="0" u="none" strike="noStrike" dirty="0">
                <a:effectLst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Incentivos insuficientes para que los desarrolladores de IA inviertan en medidas de mitigación de riesgos</a:t>
            </a:r>
            <a:r>
              <a:rPr lang="pt-BR" sz="2800" b="0" i="0" u="none" strike="noStrike" dirty="0">
                <a:effectLst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Podría haber una concentración significativa del poder de mercado en la IA</a:t>
            </a:r>
            <a:r>
              <a:rPr lang="pt-BR" sz="2800" b="0" i="0" u="none" strike="noStrike" dirty="0">
                <a:effectLst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Los altos costos iniciales asociados con el entrenamiento de modelos de IA de vanguardia parecen crear economías de escala y barreras de entrada significativas para los participantes más pequeños</a:t>
            </a:r>
            <a:r>
              <a:rPr lang="pt-BR" sz="28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51C37-8521-550B-8CE5-EA0DEFC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2" y="1915357"/>
            <a:ext cx="2817065" cy="39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2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daño social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82263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Existe una amplia gama de posibles daños sociales derivados del uso de la IA.</a:t>
            </a:r>
          </a:p>
          <a:p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accent3">
                    <a:lumMod val="75000"/>
                  </a:schemeClr>
                </a:solidFill>
              </a:rPr>
              <a:t>Degradación del entorno de la información</a:t>
            </a:r>
            <a:r>
              <a:rPr lang="pt-BR" sz="2800" b="1" i="0" u="none" strike="noStrike" dirty="0">
                <a:solidFill>
                  <a:schemeClr val="accent3">
                    <a:lumMod val="75000"/>
                  </a:schemeClr>
                </a:solidFill>
                <a:effectLst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3">
                    <a:lumMod val="75000"/>
                  </a:schemeClr>
                </a:solidFill>
              </a:rPr>
              <a:t>Sobrecarga de información Economía de la atención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La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información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falsa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puede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endParaRPr lang="pt-BR" sz="240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/>
              <a:t>Alentar a las personas a tomar decisiones peligrosas
Reducir la confianza en la información veraz
Contribuir a los sesgos sistémicos
Fomentar la división política y la violencia
Exacerbación de las crisis de salud pública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1266" name="Picture 2" descr="A Brief History of Fake News | Center for Information Technology ...">
            <a:extLst>
              <a:ext uri="{FF2B5EF4-FFF2-40B4-BE49-F238E27FC236}">
                <a16:creationId xmlns:a16="http://schemas.microsoft.com/office/drawing/2014/main" id="{A2EBB2E4-23CC-7B64-AEB7-2B273BD7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4" y="1703855"/>
            <a:ext cx="2983026" cy="33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3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daño social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82263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Existe una amplia gama de posibles daños sociales derivados del uso de la IA.</a:t>
            </a:r>
          </a:p>
          <a:p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Degradación del entorno de la información</a:t>
            </a:r>
            <a:endParaRPr lang="pt-BR" sz="280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Alucinaciones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12290" name="Picture 2" descr="The hilarious &amp; horrifying hallucinations of AI - Sify">
            <a:extLst>
              <a:ext uri="{FF2B5EF4-FFF2-40B4-BE49-F238E27FC236}">
                <a16:creationId xmlns:a16="http://schemas.microsoft.com/office/drawing/2014/main" id="{D0224FBC-CD2B-EF39-E819-B6EBD2A9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026" y="1243755"/>
            <a:ext cx="2317807" cy="23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actual contradictions example">
            <a:extLst>
              <a:ext uri="{FF2B5EF4-FFF2-40B4-BE49-F238E27FC236}">
                <a16:creationId xmlns:a16="http://schemas.microsoft.com/office/drawing/2014/main" id="{11A1AA4E-E56E-FE18-21D3-E91189E66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0" y="3781750"/>
            <a:ext cx="4228600" cy="24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6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daño social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accent3">
                    <a:lumMod val="75000"/>
                  </a:schemeClr>
                </a:solidFill>
              </a:rPr>
              <a:t>Disrupción del mercado laboral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3D49-95B1-B4E4-84E1-DE163A0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14" y="2511691"/>
            <a:ext cx="6820852" cy="4077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042E9D-CC71-18CC-5EB7-E14160767062}"/>
              </a:ext>
            </a:extLst>
          </p:cNvPr>
          <p:cNvSpPr/>
          <p:nvPr/>
        </p:nvSpPr>
        <p:spPr>
          <a:xfrm>
            <a:off x="2562614" y="2482194"/>
            <a:ext cx="734768" cy="319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230BE-B5A1-F156-2FE8-6217EF762E12}"/>
              </a:ext>
            </a:extLst>
          </p:cNvPr>
          <p:cNvSpPr/>
          <p:nvPr/>
        </p:nvSpPr>
        <p:spPr>
          <a:xfrm>
            <a:off x="6370917" y="3842871"/>
            <a:ext cx="245035" cy="262367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9CC74-510C-0F86-C6FB-14AE27DABC9B}"/>
              </a:ext>
            </a:extLst>
          </p:cNvPr>
          <p:cNvSpPr/>
          <p:nvPr/>
        </p:nvSpPr>
        <p:spPr>
          <a:xfrm>
            <a:off x="7725402" y="3842871"/>
            <a:ext cx="245035" cy="262367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AB264-DBE7-CFE6-C92C-90235CA22E74}"/>
              </a:ext>
            </a:extLst>
          </p:cNvPr>
          <p:cNvSpPr/>
          <p:nvPr/>
        </p:nvSpPr>
        <p:spPr>
          <a:xfrm>
            <a:off x="8524554" y="3847305"/>
            <a:ext cx="525453" cy="262367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707BF-129D-4617-DF09-75FF086D3078}"/>
              </a:ext>
            </a:extLst>
          </p:cNvPr>
          <p:cNvSpPr/>
          <p:nvPr/>
        </p:nvSpPr>
        <p:spPr>
          <a:xfrm>
            <a:off x="2864494" y="3842871"/>
            <a:ext cx="1068024" cy="262367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164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daño social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accent3">
                    <a:lumMod val="75000"/>
                  </a:schemeClr>
                </a:solidFill>
              </a:rPr>
              <a:t>Prejuicios, justicia y daños a la representación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B8FB97-8237-5B14-9584-6529D41D6F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295" r="295"/>
          <a:stretch>
            <a:fillRect/>
          </a:stretch>
        </p:blipFill>
        <p:spPr>
          <a:xfrm>
            <a:off x="2306788" y="2660252"/>
            <a:ext cx="7578424" cy="31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9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 dirty="0" err="1"/>
              <a:t>Riesgos</a:t>
            </a:r>
            <a:r>
              <a:rPr lang="pt-BR" dirty="0"/>
              <a:t> de uso </a:t>
            </a:r>
            <a:r>
              <a:rPr lang="pt-BR" dirty="0" err="1"/>
              <a:t>indebido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750273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Riesgos científicos del doble uso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/>
              <a:t>Acceso a herramientas de diseño de IA biológica más limitadas, como AlphaFold2 y </a:t>
            </a:r>
            <a:r>
              <a:rPr lang="es-ES" sz="2400" dirty="0" err="1"/>
              <a:t>RFDiffusion</a:t>
            </a:r>
            <a:r>
              <a:rPr lang="es-ES" sz="2400" dirty="0"/>
              <a:t>, y ejecución de experimentos</a:t>
            </a:r>
            <a:endParaRPr lang="pt-BR" sz="2400" b="0" i="0" u="none" strike="noStrike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Cibernético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/>
              <a:t>Los sistemas de IA crean nuevas técnicas de ataque.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/>
              <a:t>Las infraestructuras críticas, como la energía, el transporte, la sanidad y las finanzas, ya son el objetivo frecuente</a:t>
            </a:r>
            <a:endParaRPr lang="pt-BR" sz="2400" b="0" i="0" u="none" strike="noStrike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Operaciones de desinformación e influencia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 err="1"/>
              <a:t>Desinformación</a:t>
            </a:r>
            <a:r>
              <a:rPr lang="pt-BR" sz="2400" dirty="0"/>
              <a:t> personalizada.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FBDCE-D218-4C03-327E-7FECE200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29" y="2504550"/>
            <a:ext cx="4319625" cy="22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4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pérdida de control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Dos </a:t>
            </a:r>
            <a:r>
              <a:rPr lang="pt-BR" sz="2800" dirty="0" err="1"/>
              <a:t>factores</a:t>
            </a:r>
            <a:r>
              <a:rPr lang="pt-BR" sz="2800" dirty="0"/>
              <a:t> que </a:t>
            </a:r>
            <a:r>
              <a:rPr lang="pt-BR" sz="2800" dirty="0" err="1"/>
              <a:t>pueden</a:t>
            </a:r>
            <a:r>
              <a:rPr lang="pt-BR" sz="2800" dirty="0"/>
              <a:t> contribuir a </a:t>
            </a:r>
            <a:r>
              <a:rPr lang="pt-BR" sz="2800" dirty="0" err="1"/>
              <a:t>la</a:t>
            </a:r>
            <a:r>
              <a:rPr lang="pt-BR" sz="2800" dirty="0"/>
              <a:t> </a:t>
            </a:r>
            <a:r>
              <a:rPr lang="pt-BR" sz="2800" dirty="0" err="1"/>
              <a:t>pérdida</a:t>
            </a:r>
            <a:r>
              <a:rPr lang="pt-BR" sz="2800" dirty="0"/>
              <a:t> de </a:t>
            </a:r>
            <a:r>
              <a:rPr lang="pt-BR" sz="2800" dirty="0" err="1"/>
              <a:t>control</a:t>
            </a:r>
            <a:r>
              <a:rPr lang="pt-BR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	• </a:t>
            </a:r>
            <a:r>
              <a:rPr lang="es-ES" sz="2800" dirty="0"/>
              <a:t>Los seres humanos ceden cada vez más el control de las decisiones 	importantes a las IA. Cada vez es más difícil para los humanos 	recuperar el control.</a:t>
            </a:r>
          </a:p>
          <a:p>
            <a:endParaRPr lang="pt-BR" sz="2800" b="0" i="0" u="none" strike="noStrike" dirty="0">
              <a:effectLst/>
            </a:endParaRPr>
          </a:p>
          <a:p>
            <a:r>
              <a:rPr lang="pt-BR" sz="2800" b="0" i="0" u="none" strike="noStrike" dirty="0">
                <a:effectLst/>
              </a:rPr>
              <a:t>	• </a:t>
            </a:r>
            <a:r>
              <a:rPr lang="es-ES" sz="2800" dirty="0"/>
              <a:t>Los sistemas de IA buscan activamente aumentar su propia influencia 	y reducir el control humano.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9657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pérdida de control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0781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accent3">
                    <a:lumMod val="75000"/>
                  </a:schemeClr>
                </a:solidFill>
              </a:rPr>
              <a:t>Los humanos pueden ceder cada vez más el control a sistemas de IA desalineados</a:t>
            </a:r>
            <a:endParaRPr lang="pt-BR" sz="2800" b="0" i="0" u="none" strike="noStrike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0B87E-8AD5-3FD4-9FC1-0745E6E4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06" y="3248177"/>
            <a:ext cx="3067193" cy="2794447"/>
          </a:xfrm>
          <a:prstGeom prst="rect">
            <a:avLst/>
          </a:prstGeom>
        </p:spPr>
      </p:pic>
      <p:pic>
        <p:nvPicPr>
          <p:cNvPr id="14338" name="Picture 2" descr="Tackling the Cold Start Problem for Recommendation Engines">
            <a:extLst>
              <a:ext uri="{FF2B5EF4-FFF2-40B4-BE49-F238E27FC236}">
                <a16:creationId xmlns:a16="http://schemas.microsoft.com/office/drawing/2014/main" id="{18486C29-FE6A-C5A8-5857-403BD967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63" y="3248177"/>
            <a:ext cx="1838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2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pérdida de control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Los futuros sistemas de IA pueden reducir activamente y tener la voluntad de reducir el control humano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0" i="0" u="none" strike="noStrike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accent3">
                    <a:lumMod val="75000"/>
                  </a:schemeClr>
                </a:solidFill>
              </a:rPr>
              <a:t>La IA de frontera muestra los primeros signos de capacidades que podrían usarse para reducir el control humano</a:t>
            </a:r>
            <a:endParaRPr lang="pt-BR" sz="2800" b="1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Manipulación: "Afortunadamente retirado de las relaciones humanas"
Delito cibernético. 
Replicación y adaptación autónomas.</a:t>
            </a:r>
            <a:endParaRPr lang="pt-BR" sz="2800" b="1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  <a:p>
            <a:r>
              <a:rPr lang="pt-BR" sz="2800" b="0" i="0" u="none" strike="noStrike" dirty="0">
                <a:effectLst/>
              </a:rPr>
              <a:t>	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38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Riesgos de pérdida de control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chemeClr val="accent3">
                    <a:lumMod val="75000"/>
                  </a:schemeClr>
                </a:solidFill>
              </a:rPr>
              <a:t>Manipulación: "Afortunadamente retirado de las relaciones humanas"</a:t>
            </a:r>
            <a:endParaRPr lang="pt-BR" sz="2800" b="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3" descr="A close-up of a newspaper&#10;&#10;Description automatically generated">
            <a:extLst>
              <a:ext uri="{FF2B5EF4-FFF2-40B4-BE49-F238E27FC236}">
                <a16:creationId xmlns:a16="http://schemas.microsoft.com/office/drawing/2014/main" id="{70E496B3-FA7F-FCB7-7AF8-5D7628B3C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2588176"/>
            <a:ext cx="8101312" cy="3556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169DE-8FFF-5871-264A-1764973A73B7}"/>
              </a:ext>
            </a:extLst>
          </p:cNvPr>
          <p:cNvSpPr/>
          <p:nvPr/>
        </p:nvSpPr>
        <p:spPr>
          <a:xfrm>
            <a:off x="2389734" y="4442427"/>
            <a:ext cx="1935436" cy="159551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F9879-4A97-6AC4-BDDB-DD9BEBABCA4E}"/>
              </a:ext>
            </a:extLst>
          </p:cNvPr>
          <p:cNvSpPr/>
          <p:nvPr/>
        </p:nvSpPr>
        <p:spPr>
          <a:xfrm>
            <a:off x="4339684" y="2617204"/>
            <a:ext cx="1996640" cy="24710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A0FD8-812E-D3BA-93A9-CFAE35039F58}"/>
              </a:ext>
            </a:extLst>
          </p:cNvPr>
          <p:cNvSpPr/>
          <p:nvPr/>
        </p:nvSpPr>
        <p:spPr>
          <a:xfrm>
            <a:off x="6283519" y="5524205"/>
            <a:ext cx="1912492" cy="45568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42155-9F51-AF33-D2A8-43149056FD83}"/>
              </a:ext>
            </a:extLst>
          </p:cNvPr>
          <p:cNvSpPr/>
          <p:nvPr/>
        </p:nvSpPr>
        <p:spPr>
          <a:xfrm>
            <a:off x="8187004" y="2618344"/>
            <a:ext cx="1996640" cy="69454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19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taxonomía</a:t>
            </a:r>
            <a:endParaRPr lang="pt-BR" dirty="0"/>
          </a:p>
        </p:txBody>
      </p:sp>
      <p:pic>
        <p:nvPicPr>
          <p:cNvPr id="6146" name="Picture 2" descr="Resultado de imagem para machine deep learning">
            <a:extLst>
              <a:ext uri="{FF2B5EF4-FFF2-40B4-BE49-F238E27FC236}">
                <a16:creationId xmlns:a16="http://schemas.microsoft.com/office/drawing/2014/main" id="{3DCA352C-EE65-B476-C749-DC170ED4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5" y="1863214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9078D-E7A4-4760-E3D6-B741EF60ECFF}"/>
              </a:ext>
            </a:extLst>
          </p:cNvPr>
          <p:cNvSpPr txBox="1"/>
          <p:nvPr/>
        </p:nvSpPr>
        <p:spPr>
          <a:xfrm>
            <a:off x="6873362" y="2927562"/>
            <a:ext cx="4932665" cy="2246769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accent3">
                    <a:lumMod val="50000"/>
                  </a:schemeClr>
                </a:solidFill>
              </a:rPr>
              <a:t>Redes neuronales convolucionales (CNN) 
Redes neuronales recurrentes (RNN)
	LSTM
Redes generativas adversarias (GAN)
Transformadores
	LLM
	ChatGPT, BERT, Dolly, LLaMA, PALM</a:t>
            </a:r>
            <a:endParaRPr lang="pt-BR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13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Conclusiones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solidFill>
                  <a:schemeClr val="accent3">
                    <a:lumMod val="75000"/>
                  </a:schemeClr>
                </a:solidFill>
              </a:rPr>
              <a:t>La tecnología tiene el potencial de aportar muchos beneficios y se encuentra en un momento de gran optimismo. Sin embargo, existe una incertidumbre significativa en torno a las capacidades y los riesgos. Es importante que los gobiernos, el mundo académico, las empresas y la sociedad civil trabajen juntos para abordar estos riesgos, que son complejos y difíciles de predecir, para mitigar los peligros potenciales y garantizar que la IA beneficie a la sociedad. El riesgo general es la pérdida de confianza y fiabilidad en esta tecnología, que nos negaría permanentemente a nosotros y a las generaciones futuras sus beneficios positivos transformadores.</a:t>
            </a:r>
            <a:endParaRPr lang="pt-BR" sz="240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733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>
            <a:normAutofit/>
          </a:bodyPr>
          <a:lstStyle/>
          <a:p>
            <a:r>
              <a:rPr lang="pt-BR"/>
              <a:t>provocación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449770" y="1863182"/>
            <a:ext cx="110890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solidFill>
                  <a:schemeClr val="accent3">
                    <a:lumMod val="75000"/>
                  </a:schemeClr>
                </a:solidFill>
              </a:rPr>
              <a:t>Hoy en día, la IA generativa trabaja básicamente con el lenguaje, que es una representación de la realidad. Algo muy diferente, y aún más disruptivo, será cuando la IA actúe directamente sobre el mundo real.</a:t>
            </a:r>
            <a:endParaRPr lang="pt-BR" sz="2400" i="0" u="none" strike="noStrike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4" name="Picture 2" descr="O quarto chinês: o que significa ter uma mente? | Filosofia na Escola">
            <a:extLst>
              <a:ext uri="{FF2B5EF4-FFF2-40B4-BE49-F238E27FC236}">
                <a16:creationId xmlns:a16="http://schemas.microsoft.com/office/drawing/2014/main" id="{A2335DA6-9A86-E7C9-7B35-A43978A5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19" y="3702117"/>
            <a:ext cx="3241249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902208F-E8CF-0E4E-0999-607371CA0844}"/>
              </a:ext>
            </a:extLst>
          </p:cNvPr>
          <p:cNvSpPr/>
          <p:nvPr/>
        </p:nvSpPr>
        <p:spPr>
          <a:xfrm>
            <a:off x="5606796" y="41928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AE87A-0F7C-4B93-BE77-00221560232F}"/>
              </a:ext>
            </a:extLst>
          </p:cNvPr>
          <p:cNvSpPr txBox="1"/>
          <p:nvPr/>
        </p:nvSpPr>
        <p:spPr>
          <a:xfrm>
            <a:off x="6973332" y="4084649"/>
            <a:ext cx="2818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>
                <a:solidFill>
                  <a:schemeClr val="accent3">
                    <a:lumMod val="75000"/>
                  </a:schemeClr>
                </a:solidFill>
              </a:rPr>
              <a:t>... PRÓXIMO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43997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BE20F-1B47-43C3-90E1-06261FB3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2015909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 dirty="0">
                <a:solidFill>
                  <a:schemeClr val="bg1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72729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644981-D335-77D5-5233-37EDC9BA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325" y="2803239"/>
            <a:ext cx="2968461" cy="2951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7996337" y="1867372"/>
            <a:ext cx="4030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Large Models </a:t>
            </a:r>
            <a:r>
              <a:rPr lang="pt-BR" sz="2400" b="1" i="0" dirty="0">
                <a:solidFill>
                  <a:schemeClr val="accent3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pt-BR" sz="2400" b="1" i="0" dirty="0" err="1">
                <a:solidFill>
                  <a:schemeClr val="accent3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Representations</a:t>
            </a:r>
            <a:endParaRPr lang="pt-BR" sz="2400" b="1" i="0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0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8426526" y="2253706"/>
            <a:ext cx="2054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0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2014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D2560-4B9D-BDB8-349C-CDA6A5EC9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53" y="2672856"/>
            <a:ext cx="3055771" cy="2975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3406B3-080C-D469-E0C5-9D9D7F9DBD12}"/>
              </a:ext>
            </a:extLst>
          </p:cNvPr>
          <p:cNvSpPr txBox="1"/>
          <p:nvPr/>
        </p:nvSpPr>
        <p:spPr>
          <a:xfrm>
            <a:off x="7415525" y="5755126"/>
            <a:ext cx="47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linkClick r:id="rId7"/>
              </a:rPr>
              <a:t>https://www.thispersondoesnotexist.com/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40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7A4A-3AED-6ED6-C341-0922F8AD3923}"/>
              </a:ext>
            </a:extLst>
          </p:cNvPr>
          <p:cNvSpPr txBox="1">
            <a:spLocks/>
          </p:cNvSpPr>
          <p:nvPr/>
        </p:nvSpPr>
        <p:spPr>
          <a:xfrm>
            <a:off x="582505" y="188367"/>
            <a:ext cx="1078107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história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7F54F113-9FB1-530A-56C7-FB51287F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2659281"/>
            <a:ext cx="6632811" cy="309584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5FA8BB1-0653-2182-1900-259E0077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36" y="422819"/>
            <a:ext cx="2743200" cy="1625600"/>
          </a:xfrm>
          <a:prstGeom prst="rect">
            <a:avLst/>
          </a:prstGeom>
        </p:spPr>
      </p:pic>
      <p:pic>
        <p:nvPicPr>
          <p:cNvPr id="8" name="Imagem 6" descr="Diagrama&#10;&#10;Descrição gerada automaticamente">
            <a:extLst>
              <a:ext uri="{FF2B5EF4-FFF2-40B4-BE49-F238E27FC236}">
                <a16:creationId xmlns:a16="http://schemas.microsoft.com/office/drawing/2014/main" id="{99A836A3-69F3-321F-074F-9A0C8D4E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03" y="564683"/>
            <a:ext cx="2061550" cy="1498484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96B3FF6-80E1-5C2B-0A37-49EF282F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15" y="812804"/>
            <a:ext cx="2479084" cy="816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4A7EA-0118-580F-E3E8-868AA99FDC0A}"/>
              </a:ext>
            </a:extLst>
          </p:cNvPr>
          <p:cNvSpPr txBox="1"/>
          <p:nvPr/>
        </p:nvSpPr>
        <p:spPr>
          <a:xfrm>
            <a:off x="8034184" y="2079302"/>
            <a:ext cx="4310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Google </a:t>
            </a:r>
          </a:p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2017 Transformers</a:t>
            </a:r>
          </a:p>
          <a:p>
            <a:pPr lvl="1"/>
            <a:r>
              <a:rPr lang="en" sz="2000" b="1" dirty="0">
                <a:solidFill>
                  <a:schemeClr val="accent3">
                    <a:lumMod val="75000"/>
                  </a:schemeClr>
                </a:solidFill>
              </a:rPr>
              <a:t>2018 BERT</a:t>
            </a:r>
            <a:endParaRPr lang="pt-BR" b="1" i="0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2E5F-3C3D-A7BA-5774-132824E2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80078" y="3272701"/>
            <a:ext cx="3795226" cy="2157165"/>
          </a:xfrm>
          <a:prstGeom prst="rect">
            <a:avLst/>
          </a:prstGeom>
          <a:noFill/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4B0EA-70EE-6FFB-8E21-1E2431C3CEE0}"/>
              </a:ext>
            </a:extLst>
          </p:cNvPr>
          <p:cNvSpPr txBox="1"/>
          <p:nvPr/>
        </p:nvSpPr>
        <p:spPr>
          <a:xfrm>
            <a:off x="4214352" y="5755125"/>
            <a:ext cx="8130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https://blog.research.google/2018/11/open-sourcing-bert-state-of-art-pre.html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05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278-E308-5BBC-42EA-5B2FBEC7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5" y="188367"/>
            <a:ext cx="10781070" cy="1234440"/>
          </a:xfrm>
        </p:spPr>
        <p:txBody>
          <a:bodyPr/>
          <a:lstStyle/>
          <a:p>
            <a:r>
              <a:rPr lang="es-ES"/>
              <a:t>Años 10... un punto de inflexión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EB08-33AC-FD27-B9AA-F378964A66C7}"/>
              </a:ext>
            </a:extLst>
          </p:cNvPr>
          <p:cNvSpPr txBox="1"/>
          <p:nvPr/>
        </p:nvSpPr>
        <p:spPr>
          <a:xfrm>
            <a:off x="582505" y="1540639"/>
            <a:ext cx="90013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Durante 30 años, las redes neuronales convolucionales clásicas y los modelos LSTM han seguido avanzando en la </a:t>
            </a:r>
            <a:r>
              <a:rPr lang="es-ES" sz="2400" b="1" dirty="0">
                <a:solidFill>
                  <a:srgbClr val="0D0D0D"/>
                </a:solidFill>
                <a:cs typeface="Arial" panose="020B0604020202020204" pitchFamily="34" charset="0"/>
              </a:rPr>
              <a:t>visión por ordenador y el procesamiento del lenguaje natural.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
El rápido crecimiento del aprendizaje profundo ha sido impulsado por los </a:t>
            </a:r>
            <a:r>
              <a:rPr lang="es-ES" sz="24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cambios en los recursos computacionales (innovaciones basadas en GPU) y la disponibilidad de datos masivos (Internet).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D0D0D"/>
                </a:solidFill>
                <a:cs typeface="Arial" panose="020B0604020202020204" pitchFamily="34" charset="0"/>
              </a:rPr>
              <a:t>
Si bien es cierto que estos factores pueden seguir siendo los principales impulsores del creciente poder de esta tecnología, también estamos presenciando, finalmente, </a:t>
            </a:r>
            <a:r>
              <a:rPr lang="es-ES" sz="24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un cambio radical en el panorama de las arquitecturas dominantes.</a:t>
            </a:r>
            <a:endParaRPr lang="pt-BR" sz="2400" b="1" i="0" dirty="0">
              <a:solidFill>
                <a:schemeClr val="accent3">
                  <a:lumMod val="5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AE42FC-EBC0-BF1B-F095-B817DA4B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40" y="2458027"/>
            <a:ext cx="2025611" cy="2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6B8F6-D4BF-A866-CC1D-8EB230BA1DD0}"/>
              </a:ext>
            </a:extLst>
          </p:cNvPr>
          <p:cNvSpPr txBox="1"/>
          <p:nvPr/>
        </p:nvSpPr>
        <p:spPr>
          <a:xfrm>
            <a:off x="9311547" y="5317361"/>
            <a:ext cx="3046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linkClick r:id="rId3"/>
              </a:rPr>
              <a:t>https://d2l.ai/index.html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457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2048</Words>
  <Application>Microsoft Office PowerPoint</Application>
  <PresentationFormat>Widescreen</PresentationFormat>
  <Paragraphs>199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GDS Transport</vt:lpstr>
      <vt:lpstr>Tw Cen MT</vt:lpstr>
      <vt:lpstr>Wingdings</vt:lpstr>
      <vt:lpstr>GradientRiseVTI</vt:lpstr>
      <vt:lpstr>IA generativa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Años 10... un punto de inflexión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contexto</vt:lpstr>
      <vt:lpstr>Transformers 2017 Google</vt:lpstr>
      <vt:lpstr>transformers</vt:lpstr>
      <vt:lpstr>PowerPoint Presentation</vt:lpstr>
      <vt:lpstr>El Test de Turing y el argumento del Cuarto Chino</vt:lpstr>
      <vt:lpstr>PowerPoint Presentation</vt:lpstr>
      <vt:lpstr>GENERATIVE MODELS</vt:lpstr>
      <vt:lpstr>crecimiento</vt:lpstr>
      <vt:lpstr>Hype cycle</vt:lpstr>
      <vt:lpstr>Capacidades y futuro</vt:lpstr>
      <vt:lpstr>Capacidades y futuro</vt:lpstr>
      <vt:lpstr>Capacidades e futuro</vt:lpstr>
      <vt:lpstr>IA design...</vt:lpstr>
      <vt:lpstr>PowerPoint Presentation</vt:lpstr>
      <vt:lpstr>¿Qué riesgos plantea la IA de frontera?</vt:lpstr>
      <vt:lpstr>Factores de riesgo transversales</vt:lpstr>
      <vt:lpstr>Factores de riesgo transversales</vt:lpstr>
      <vt:lpstr>Factores de riesgo transversales</vt:lpstr>
      <vt:lpstr>Factores de riesgo transversales</vt:lpstr>
      <vt:lpstr>Factores de riesgo transversales</vt:lpstr>
      <vt:lpstr>Riesgos de daño social</vt:lpstr>
      <vt:lpstr>Riesgos de daño social</vt:lpstr>
      <vt:lpstr>Riesgos de daño social</vt:lpstr>
      <vt:lpstr>Riesgos de daño social</vt:lpstr>
      <vt:lpstr>Riesgos de uso indebido</vt:lpstr>
      <vt:lpstr>Riesgos de pérdida de control</vt:lpstr>
      <vt:lpstr>Riesgos de pérdida de control</vt:lpstr>
      <vt:lpstr>Riesgos de pérdida de control</vt:lpstr>
      <vt:lpstr>Riesgos de pérdida de control</vt:lpstr>
      <vt:lpstr>Conclusiones</vt:lpstr>
      <vt:lpstr>provocación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Rogerio de Oliveira</cp:lastModifiedBy>
  <cp:revision>477</cp:revision>
  <dcterms:created xsi:type="dcterms:W3CDTF">2021-07-08T13:24:25Z</dcterms:created>
  <dcterms:modified xsi:type="dcterms:W3CDTF">2024-03-11T21:02:04Z</dcterms:modified>
</cp:coreProperties>
</file>